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6" r:id="rId6"/>
    <p:sldId id="267" r:id="rId7"/>
    <p:sldId id="268" r:id="rId8"/>
    <p:sldId id="262" r:id="rId9"/>
    <p:sldId id="270" r:id="rId10"/>
    <p:sldId id="271" r:id="rId11"/>
    <p:sldId id="272" r:id="rId12"/>
    <p:sldId id="274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F0E6E-5205-4849-8181-80D2E525239A}" type="datetimeFigureOut">
              <a:rPr lang="en-US" smtClean="0"/>
              <a:t>3/24/2020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890DF8-3A17-447F-B668-2512D2F8FF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579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23B710C-FF8D-4E92-9571-22F9566CAF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15462D-8BDB-45E9-BA43-5C0D9777FE35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2DFDDAC-FA6E-44E0-A210-B66F8F0894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9CA92146-4ED4-4310-B04C-C3F7D28735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9767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7F171-281C-488C-AF19-FF80E0BBD384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566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F46E8A-5309-47DD-A211-892D3C5487AB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413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480C-64D5-4E62-A5FD-5656C7D2D5D8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2333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F9A35-9525-4ACC-B77A-33E139C9283F}" type="datetime1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50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64140-5710-4950-A68D-9BC41F26C0ED}" type="datetime1">
              <a:rPr lang="en-US" smtClean="0"/>
              <a:t>3/24/2020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44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EE7F0-418A-4EE5-871A-D8A664550F17}" type="datetime1">
              <a:rPr lang="en-US" smtClean="0"/>
              <a:t>3/24/2020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94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44F30-818B-4105-BDDF-6BE84066175F}" type="datetime1">
              <a:rPr lang="en-US" smtClean="0"/>
              <a:t>3/24/2020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549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9AE871-A34A-4BF0-9F04-E9A66BBB6916}" type="datetime1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9638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916F1D-35A1-4EE1-89BB-64BF206673EC}" type="datetime1">
              <a:rPr lang="en-US" smtClean="0"/>
              <a:t>3/24/2020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455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7A5969-0531-4164-951A-6DA8DD8AEB8F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760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E28EE3-67F6-4C7F-8F04-20F04A342339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865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2FC06-A746-4476-9C56-1EA6FA4F72C6}" type="datetime1">
              <a:rPr lang="en-US" smtClean="0"/>
              <a:t>3/24/2020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054162-CBE7-4DFD-9C8C-1E35E40764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241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Sectional Crisis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Chapter 13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BE3C120-1621-413E-842E-69A58C46D33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067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155"/>
    </mc:Choice>
    <mc:Fallback>
      <p:transition spd="slow" advTm="311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Free Soil Party</a:t>
            </a:r>
          </a:p>
          <a:p>
            <a:pPr lvl="1"/>
            <a:r>
              <a:rPr lang="en-US" dirty="0"/>
              <a:t>Bridged eastern and western leadership</a:t>
            </a:r>
          </a:p>
          <a:p>
            <a:pPr lvl="1"/>
            <a:r>
              <a:rPr lang="en-US" dirty="0"/>
              <a:t>Called for an end to slavery in Washington, DC</a:t>
            </a:r>
          </a:p>
          <a:p>
            <a:pPr lvl="1"/>
            <a:r>
              <a:rPr lang="en-US" dirty="0"/>
              <a:t>Called for a halt on slavery’s expansion in the territories</a:t>
            </a:r>
          </a:p>
          <a:p>
            <a:r>
              <a:rPr lang="en-US" dirty="0"/>
              <a:t>May 1848: Wisconsin admitted as a free state</a:t>
            </a:r>
          </a:p>
          <a:p>
            <a:r>
              <a:rPr lang="en-US" dirty="0"/>
              <a:t>July 1848: Women’s Rights Movement met at Seneca Falls, NY</a:t>
            </a:r>
          </a:p>
          <a:p>
            <a:r>
              <a:rPr lang="en-US" dirty="0"/>
              <a:t>November 1848: Spirit of reform failed to yield results at the polls</a:t>
            </a:r>
          </a:p>
          <a:p>
            <a:r>
              <a:rPr lang="en-US" dirty="0"/>
              <a:t>1848 Reforms came to an end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8BAE6A72-18D8-4C11-8099-9FBAFAA6F5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102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952"/>
    </mc:Choice>
    <mc:Fallback>
      <p:transition spd="slow" advTm="85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/>
              <a:t>In 1850, California asked to be admitted to the Union as a free state</a:t>
            </a:r>
          </a:p>
          <a:p>
            <a:r>
              <a:rPr lang="en-US" altLang="en-US" dirty="0"/>
              <a:t>Senators Henry Clay and Stephen Douglas offered a plan that came to be known as the Compromise of 1850</a:t>
            </a:r>
          </a:p>
          <a:p>
            <a:pPr lvl="1"/>
            <a:r>
              <a:rPr lang="en-US" altLang="en-US" dirty="0"/>
              <a:t>1) California would enter the Union as a free state</a:t>
            </a:r>
          </a:p>
          <a:p>
            <a:pPr lvl="1"/>
            <a:r>
              <a:rPr lang="en-US" altLang="en-US" dirty="0"/>
              <a:t>2) Slave trade would be abolished in D.C.</a:t>
            </a:r>
          </a:p>
          <a:p>
            <a:pPr lvl="1"/>
            <a:r>
              <a:rPr lang="en-US" altLang="en-US" dirty="0"/>
              <a:t>3) A new law would allow southerners to reclaim runaway slaves</a:t>
            </a:r>
          </a:p>
          <a:p>
            <a:pPr lvl="1"/>
            <a:r>
              <a:rPr lang="en-US" altLang="en-US" dirty="0"/>
              <a:t>4) The status of slavery in the remaining territories acquired from Mexico would be left to the decision of the local white inhabitants</a:t>
            </a:r>
          </a:p>
          <a:p>
            <a:r>
              <a:rPr lang="en-US" altLang="en-US" dirty="0"/>
              <a:t>Antislavery critics believed slaveholders co-opted the federal government</a:t>
            </a:r>
          </a:p>
          <a:p>
            <a:r>
              <a:rPr lang="en-US" dirty="0"/>
              <a:t>Antislavery leaders argued that Washington worked on behalf of slaveholders; ignored white working men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8BA2599-5F0D-40A4-ADA5-5507442047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5772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902"/>
    </mc:Choice>
    <mc:Fallback>
      <p:transition spd="slow" advTm="1399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The Fugitive Slave Act allowed federal commissioners to determine the fate of alleged fugitives</a:t>
            </a:r>
          </a:p>
          <a:p>
            <a:pPr lvl="1"/>
            <a:r>
              <a:rPr lang="en-US" altLang="en-US" dirty="0"/>
              <a:t>No jury trial</a:t>
            </a:r>
          </a:p>
          <a:p>
            <a:pPr lvl="1"/>
            <a:r>
              <a:rPr lang="en-US" altLang="en-US" dirty="0"/>
              <a:t>No testimony by the accused individual</a:t>
            </a:r>
          </a:p>
          <a:p>
            <a:pPr lvl="1"/>
            <a:r>
              <a:rPr lang="en-US" altLang="en-US" dirty="0"/>
              <a:t>Prohibited local authorities from interfering with the capture of fugitives</a:t>
            </a:r>
          </a:p>
          <a:p>
            <a:pPr lvl="1"/>
            <a:r>
              <a:rPr lang="en-US" altLang="en-US" dirty="0"/>
              <a:t>Required individual citizens to assist in such capture when called upon by federal agents</a:t>
            </a:r>
          </a:p>
          <a:p>
            <a:r>
              <a:rPr lang="en-US" altLang="en-US" dirty="0"/>
              <a:t>The law further widened sectional divisions</a:t>
            </a:r>
          </a:p>
          <a:p>
            <a:r>
              <a:rPr lang="en-US" altLang="en-US" dirty="0"/>
              <a:t>Reinvigorated the Underground Railroad</a:t>
            </a:r>
          </a:p>
          <a:p>
            <a:r>
              <a:rPr lang="en-US" altLang="en-US" dirty="0"/>
              <a:t>Black northerners responded by heading farther north to Canada</a:t>
            </a:r>
          </a:p>
          <a:p>
            <a:endParaRPr lang="en-US" alt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8D9AA18-F24F-431D-9E0B-6B99ACE979F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4721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6384"/>
    </mc:Choice>
    <mc:Fallback>
      <p:transition spd="slow" advTm="2763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  <a:endParaRPr lang="en-US" altLang="en-US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1854: Illinois Senator Stephen A. Douglas introduced a bill to provide territorial governments for Kansas &amp; Nebraska, located within the Louisiana purchase</a:t>
            </a:r>
          </a:p>
          <a:p>
            <a:r>
              <a:rPr lang="en-US" altLang="en-US" dirty="0"/>
              <a:t>Douglas hoped to satisfy southern congressmen by applying the principle of popular sovereignty</a:t>
            </a:r>
          </a:p>
          <a:p>
            <a:r>
              <a:rPr lang="en-US" altLang="en-US" dirty="0"/>
              <a:t>Popular sovereignty – the status of slavery would be determined by the votes of local settlers, not Congress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1F93CE0C-A1C9-48E6-BF46-44C26F31A1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1092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516"/>
    </mc:Choice>
    <mc:Fallback>
      <p:transition spd="slow" advTm="1295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  <a:endParaRPr lang="en-US" altLang="en-US" dirty="0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Kansas-Nebraska Act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Established popular sovereignty in Kansas and Nebraska territories (repealed the Missouri Compromise)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Whig Party divided over the Act and collapsed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The South became solidly democratic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dirty="0"/>
              <a:t>Most northern Whigs joined a new organization, the Republican Party, dedicated to preventing the further expansion of slavery</a:t>
            </a:r>
          </a:p>
          <a:p>
            <a:r>
              <a:rPr lang="en-US" altLang="en-US" dirty="0"/>
              <a:t>Americans in the North resisted what they believed to be a pro-slavery government (e.g., fugitive slaves Anthony Burns and Joshua Glover, and hundreds of others)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E158031-55C5-4293-AA21-490DA4911C7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541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9613"/>
    </mc:Choice>
    <mc:Fallback>
      <p:transition spd="slow" advTm="129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Free Soil, Free Labor, Free Men</a:t>
            </a:r>
            <a:endParaRPr lang="en-US" altLang="en-US" dirty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The Free Labor Ideology</a:t>
            </a:r>
          </a:p>
          <a:p>
            <a:pPr lvl="1"/>
            <a:r>
              <a:rPr lang="en-US" altLang="en-US"/>
              <a:t>The Republican Party’s appeal rested on the idea of “free labor”</a:t>
            </a:r>
          </a:p>
          <a:p>
            <a:pPr lvl="1"/>
            <a:r>
              <a:rPr lang="en-US" altLang="en-US"/>
              <a:t>Republicans were not abolitionists but focused on the spread of slavery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99F512C3-DA26-44B5-87F2-A2C90F1BF00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3032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5287"/>
    </mc:Choice>
    <mc:Fallback>
      <p:transition spd="slow" advTm="452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From Sectional Crisis to National Crisis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When Kansas held elections in 1854 &amp; 1855, hundreds of proslavery Missourians crossed the border to cast fraudulent ballots</a:t>
            </a:r>
          </a:p>
          <a:p>
            <a:r>
              <a:rPr lang="en-US" altLang="en-US" dirty="0"/>
              <a:t>President Pierce recognized the legitimacy of the proslavery legislature</a:t>
            </a:r>
          </a:p>
          <a:p>
            <a:r>
              <a:rPr lang="en-US" altLang="en-US" dirty="0"/>
              <a:t>Settlers from free states established a rival government</a:t>
            </a:r>
          </a:p>
          <a:p>
            <a:r>
              <a:rPr lang="en-US" altLang="en-US" dirty="0"/>
              <a:t>Civil war broke out in Kansas known as “Bleeding Kansas”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93E31AB-D50B-4B2A-A0A3-F9D0B93E6C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119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478"/>
    </mc:Choice>
    <mc:Fallback>
      <p:transition spd="slow" advTm="1074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From Sectional Crisis to National Crisis</a:t>
            </a:r>
            <a:endParaRPr lang="en-US" altLang="en-US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/>
              <a:t>The Dred Scott Decision</a:t>
            </a:r>
          </a:p>
          <a:p>
            <a:pPr lvl="1"/>
            <a:r>
              <a:rPr lang="en-US" altLang="en-US" dirty="0"/>
              <a:t>During the 1830s, Scott accompanied his owner, Dr. John Emerson of Missouri, from Missouri (slave territory) to Illinois &amp; Wisconsin (</a:t>
            </a:r>
            <a:r>
              <a:rPr lang="en-US" altLang="en-US" dirty="0" err="1"/>
              <a:t>nonslave</a:t>
            </a:r>
            <a:r>
              <a:rPr lang="en-US" altLang="en-US" dirty="0"/>
              <a:t> territories)</a:t>
            </a:r>
          </a:p>
          <a:p>
            <a:pPr lvl="1"/>
            <a:r>
              <a:rPr lang="en-US" altLang="en-US" dirty="0"/>
              <a:t>After return to Missouri, Scott sued for his freedom, claiming that residence on free soil made him free</a:t>
            </a:r>
          </a:p>
          <a:p>
            <a:pPr lvl="1"/>
            <a:r>
              <a:rPr lang="en-US" altLang="en-US" dirty="0"/>
              <a:t>March 1857: U.S. Supreme Court ruling in </a:t>
            </a:r>
            <a:r>
              <a:rPr lang="en-US" altLang="en-US" i="1" dirty="0"/>
              <a:t>Scott v. Sanford</a:t>
            </a:r>
            <a:endParaRPr lang="en-US" altLang="en-US" dirty="0"/>
          </a:p>
          <a:p>
            <a:pPr lvl="2"/>
            <a:r>
              <a:rPr lang="en-US" altLang="en-US" dirty="0"/>
              <a:t>Only white persons could be citizens of the U.S.</a:t>
            </a:r>
          </a:p>
          <a:p>
            <a:pPr lvl="2"/>
            <a:r>
              <a:rPr lang="en-US" altLang="en-US" dirty="0"/>
              <a:t>Congress possessed no power to bar slavery from a territory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8C635652-F479-495B-B412-43D1B5A3E94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8234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61633"/>
    </mc:Choice>
    <mc:Fallback>
      <p:transition spd="slow" advTm="2616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From Sectional Crisis to National Crisis</a:t>
            </a:r>
            <a:endParaRPr lang="en-US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1860: Abraham Lincoln won the presidential election</a:t>
            </a:r>
          </a:p>
          <a:p>
            <a:pPr lvl="1"/>
            <a:r>
              <a:rPr lang="en-US" dirty="0"/>
              <a:t>40% of the popular vote</a:t>
            </a:r>
          </a:p>
          <a:p>
            <a:pPr lvl="1"/>
            <a:r>
              <a:rPr lang="en-US" dirty="0"/>
              <a:t>Not a single southern vote in the Electoral College</a:t>
            </a:r>
          </a:p>
          <a:p>
            <a:r>
              <a:rPr lang="en-US" altLang="en-US" dirty="0"/>
              <a:t>Following Lincoln’s election, 7 states stretching from South Carolina to Texas seceded from the Union</a:t>
            </a:r>
          </a:p>
          <a:p>
            <a:pPr lvl="1"/>
            <a:r>
              <a:rPr lang="en-US" altLang="en-US" dirty="0"/>
              <a:t>December 20: South Carolina seceded first (highest percentage of slaves)</a:t>
            </a:r>
          </a:p>
          <a:p>
            <a:pPr lvl="1"/>
            <a:r>
              <a:rPr lang="en-US" altLang="en-US" dirty="0"/>
              <a:t>Declaration of the Immediate Causes of Secession</a:t>
            </a:r>
          </a:p>
          <a:p>
            <a:pPr lvl="1"/>
            <a:r>
              <a:rPr lang="en-US" altLang="en-US" dirty="0"/>
              <a:t>Highlighted failure of the federal government to enforce the Fugitive Slave Act</a:t>
            </a:r>
          </a:p>
          <a:p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6C471CE9-D6D6-446E-BEE5-96940BCA1F4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8862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414"/>
    </mc:Choice>
    <mc:Fallback>
      <p:transition spd="slow" advTm="2234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From Sectional Crisis to National Crisis</a:t>
            </a:r>
            <a:endParaRPr lang="en-US" altLang="en-US" dirty="0"/>
          </a:p>
        </p:txBody>
      </p:sp>
      <p:sp>
        <p:nvSpPr>
          <p:cNvPr id="17411" name="Content Placeholder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February, 1861: Seceding states formed the Confederate States of America</a:t>
            </a:r>
          </a:p>
          <a:p>
            <a:pPr lvl="1"/>
            <a:r>
              <a:rPr lang="en-US" altLang="en-US" dirty="0"/>
              <a:t>Adopted a constitution</a:t>
            </a:r>
          </a:p>
          <a:p>
            <a:pPr lvl="1"/>
            <a:r>
              <a:rPr lang="en-US" altLang="en-US" dirty="0"/>
              <a:t>Named Jefferson Davis of Mississippi as their president</a:t>
            </a:r>
          </a:p>
          <a:p>
            <a:r>
              <a:rPr lang="en-US" altLang="en-US" dirty="0"/>
              <a:t>March 4, 1861: Lincoln’s Inaugural Address</a:t>
            </a:r>
          </a:p>
          <a:p>
            <a:r>
              <a:rPr lang="en-US" altLang="en-US" sz="2400" dirty="0"/>
              <a:t>April 12, 1861: the Confederacy fired on Fort Sumter, SC</a:t>
            </a:r>
          </a:p>
          <a:p>
            <a:r>
              <a:rPr lang="en-US" altLang="en-US" dirty="0"/>
              <a:t>April 15, 1861: Lincoln called for 75,000 troops to crush the rebellion</a:t>
            </a:r>
          </a:p>
          <a:p>
            <a:r>
              <a:rPr lang="en-US" altLang="en-US" dirty="0"/>
              <a:t>Civil War had begun</a:t>
            </a:r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AAA15102-FEF2-464A-85C4-FEE1191573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4196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386"/>
    </mc:Choice>
    <mc:Fallback>
      <p:transition spd="slow" advTm="1173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3CF7010E-63FE-4F8E-97FC-2B9255ECD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6096000"/>
            <a:ext cx="459898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79400" rIns="279400" bIns="279400"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>
              <a:buFontTx/>
              <a:buNone/>
            </a:pPr>
            <a:r>
              <a:rPr lang="en-US" altLang="en-US" sz="1000" i="1"/>
              <a:t>Give Me Liberty!: An American history, 3rd Edition</a:t>
            </a:r>
          </a:p>
          <a:p>
            <a:pPr algn="r" eaLnBrk="1" hangingPunct="1">
              <a:buFontTx/>
              <a:buNone/>
            </a:pPr>
            <a:r>
              <a:rPr lang="en-US" altLang="en-US" sz="800"/>
              <a:t>Copyright © 2011  W.W. Norton &amp; Company</a:t>
            </a:r>
          </a:p>
        </p:txBody>
      </p:sp>
      <p:sp>
        <p:nvSpPr>
          <p:cNvPr id="4099" name="Rectangle 4">
            <a:extLst>
              <a:ext uri="{FF2B5EF4-FFF2-40B4-BE49-F238E27FC236}">
                <a16:creationId xmlns:a16="http://schemas.microsoft.com/office/drawing/2014/main" id="{B614DA40-6CA6-4160-9949-B3B4C2D8C8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5984875"/>
            <a:ext cx="48450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 b="1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/>
              <a:t>Map 14.1 </a:t>
            </a:r>
            <a:r>
              <a:rPr lang="en-US" altLang="en-US" sz="1600" b="1"/>
              <a:t>The Secession of Southern States, 1860-1861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600"/>
          </a:p>
        </p:txBody>
      </p:sp>
      <p:pic>
        <p:nvPicPr>
          <p:cNvPr id="4100" name="Picture 21" descr="ch14m01">
            <a:extLst>
              <a:ext uri="{FF2B5EF4-FFF2-40B4-BE49-F238E27FC236}">
                <a16:creationId xmlns:a16="http://schemas.microsoft.com/office/drawing/2014/main" id="{A8FB03D5-89D7-4BC5-B06B-CA1818FA79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6" y="219076"/>
            <a:ext cx="7686675" cy="587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1" name="Slide Number Placeholder 1">
            <a:extLst>
              <a:ext uri="{FF2B5EF4-FFF2-40B4-BE49-F238E27FC236}">
                <a16:creationId xmlns:a16="http://schemas.microsoft.com/office/drawing/2014/main" id="{BDB2112D-72C2-4E24-AE5E-A3210E70F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29A5F3-A4E6-41A4-838F-D05D33FCD9E6}" type="slidenum">
              <a:rPr lang="en-US" altLang="en-US" sz="140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BA076423-4EAC-4229-B136-EA075FCAF1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103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2210"/>
    </mc:Choice>
    <mc:Fallback>
      <p:transition spd="slow" advTm="1422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797</Words>
  <Application>Microsoft Office PowerPoint</Application>
  <PresentationFormat>Widescreen</PresentationFormat>
  <Paragraphs>78</Paragraphs>
  <Slides>12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Office Theme</vt:lpstr>
      <vt:lpstr>The Sectional Crisis</vt:lpstr>
      <vt:lpstr>Free Soil, Free Labor, Free Men</vt:lpstr>
      <vt:lpstr>Free Soil, Free Labor, Free Men</vt:lpstr>
      <vt:lpstr>Free Soil, Free Labor, Free Men</vt:lpstr>
      <vt:lpstr>Free Soil, Free Labor, Free Men</vt:lpstr>
      <vt:lpstr>Free Soil, Free Labor, Free Men</vt:lpstr>
      <vt:lpstr>Free Soil, Free Labor, Free Men</vt:lpstr>
      <vt:lpstr>From Sectional Crisis to National Crisis</vt:lpstr>
      <vt:lpstr>From Sectional Crisis to National Crisis</vt:lpstr>
      <vt:lpstr>From Sectional Crisis to National Crisis</vt:lpstr>
      <vt:lpstr>From Sectional Crisis to National Crisis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Sectional Crisis</dc:title>
  <dc:creator>Registration Users</dc:creator>
  <cp:lastModifiedBy>asia PIPKINS</cp:lastModifiedBy>
  <cp:revision>19</cp:revision>
  <dcterms:created xsi:type="dcterms:W3CDTF">2020-01-15T00:43:08Z</dcterms:created>
  <dcterms:modified xsi:type="dcterms:W3CDTF">2020-03-24T20:48:55Z</dcterms:modified>
</cp:coreProperties>
</file>